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2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3" r:id="rId17"/>
  </p:sldIdLst>
  <p:sldSz cx="14630400" cy="8229600"/>
  <p:notesSz cx="8229600" cy="14630400"/>
  <p:embeddedFontLst>
    <p:embeddedFont>
      <p:font typeface="Consolas" panose="020B0609020204030204" pitchFamily="49" charset="0"/>
      <p:regular r:id="rId19"/>
      <p:bold r:id="rId20"/>
      <p:italic r:id="rId21"/>
      <p:boldItalic r:id="rId22"/>
    </p:embeddedFont>
    <p:embeddedFont>
      <p:font typeface="DM Sans" pitchFamily="2" charset="-18"/>
      <p:regular r:id="rId23"/>
      <p:bold r:id="rId24"/>
      <p:italic r:id="rId25"/>
      <p:boldItalic r:id="rId26"/>
    </p:embeddedFont>
    <p:embeddedFont>
      <p:font typeface="Kanit Light" panose="020B0604020202020204" charset="-34"/>
      <p:regular r:id="rId27"/>
    </p:embeddedFont>
    <p:embeddedFont>
      <p:font typeface="Martel Sans" panose="020B0604020202020204" charset="-18"/>
      <p:regular r:id="rId28"/>
    </p:embeddedFont>
  </p:embeddedFont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60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5CE1E-64C3-F6CA-2B41-D3B8B5420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E2681-F6E2-FB29-EB9C-45625A82C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107DA-B3B8-5671-4997-D01D27A65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8AA06-7341-7594-1882-26E93A674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laycode.io/707694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32923"/>
            <a:ext cx="66914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Tag-uri pentru BODY în HTML5</a:t>
            </a:r>
            <a:endParaRPr lang="en-US" sz="39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35065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O parte din tag-urile HTML5 sunt moștenite de la HTML 4, iar dintre acestea, unele au fost eliberate de o serie de atribute, informațiile despre detaliile afișării fiind preluate de CSS.</a:t>
            </a:r>
            <a:endParaRPr lang="en-US" sz="2000" dirty="0">
              <a:latin typeface="dm sans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526518"/>
            <a:ext cx="7556421" cy="1742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Tag-urile pentru BODY sunt pereche și nepereche (auto închise). De regulă, tag-urile pereche au comportament de bloc, adică se comportă de parcă ar fi precedate și urmate de tag-ul BR. Elementelor de tip bloc li se poate stabili o lățime și o înălțime.</a:t>
            </a:r>
            <a:endParaRPr lang="en-US" sz="2000" dirty="0">
              <a:latin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25110" y="407149"/>
            <a:ext cx="75224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dm sans"/>
                <a:ea typeface="Arial Unicode MS" panose="020B0604020202020204" pitchFamily="34" charset="-128"/>
                <a:cs typeface="Arial" panose="020B0604020202020204" pitchFamily="34" charset="0"/>
              </a:rPr>
              <a:t>Elemente Multimedia în HTML5</a:t>
            </a:r>
            <a:endParaRPr lang="en-US" sz="3900" dirty="0">
              <a:latin typeface="dm sans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62172" y="1217293"/>
            <a:ext cx="8010838" cy="2129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Elementele multimedia sunt componente esențiale ale paginilor web moderne. Cele mai utilizate tipuri includ fișiere video, înregistrări audio și documente PDF, fiecare având formate specifice și caracteristici unice de implementare.</a:t>
            </a:r>
            <a:endParaRPr lang="en-US" sz="2000" dirty="0"/>
          </a:p>
        </p:txBody>
      </p:sp>
      <p:sp>
        <p:nvSpPr>
          <p:cNvPr id="5" name="Text 0"/>
          <p:cNvSpPr/>
          <p:nvPr/>
        </p:nvSpPr>
        <p:spPr>
          <a:xfrm>
            <a:off x="6216588" y="2874812"/>
            <a:ext cx="56130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>
                <a:solidFill>
                  <a:srgbClr val="000000"/>
                </a:solidFill>
                <a:latin typeface="dm sans"/>
                <a:ea typeface="Arial Unicode MS" panose="020B0604020202020204" pitchFamily="34" charset="-128"/>
                <a:cs typeface="Arial" panose="020B0604020202020204" pitchFamily="34" charset="0"/>
              </a:rPr>
              <a:t>Formate Video și Audio</a:t>
            </a:r>
          </a:p>
        </p:txBody>
      </p:sp>
      <p:sp>
        <p:nvSpPr>
          <p:cNvPr id="6" name="Shape 1"/>
          <p:cNvSpPr/>
          <p:nvPr/>
        </p:nvSpPr>
        <p:spPr>
          <a:xfrm>
            <a:off x="5762172" y="3634059"/>
            <a:ext cx="8010837" cy="2057710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Shape 2"/>
          <p:cNvSpPr/>
          <p:nvPr/>
        </p:nvSpPr>
        <p:spPr>
          <a:xfrm>
            <a:off x="6115564" y="3840037"/>
            <a:ext cx="595313" cy="595313"/>
          </a:xfrm>
          <a:prstGeom prst="roundRect">
            <a:avLst>
              <a:gd name="adj" fmla="val 15358451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</p:sp>
      <p:sp>
        <p:nvSpPr>
          <p:cNvPr id="9" name="Text 3"/>
          <p:cNvSpPr/>
          <p:nvPr/>
        </p:nvSpPr>
        <p:spPr>
          <a:xfrm>
            <a:off x="7017879" y="39791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Fișiere Video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5907314" y="4577144"/>
            <a:ext cx="7659716" cy="101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MP4 (recomandat, larg acceptat), WebM (compatibil cu MP4), AVI (pentru clipuri scurte), WMV (Windows Media Video) </a:t>
            </a:r>
            <a:r>
              <a:rPr lang="en-US" sz="2000" dirty="0" err="1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și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OGG</a:t>
            </a:r>
            <a:r>
              <a:rPr lang="ro-RO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(de la </a:t>
            </a:r>
            <a:r>
              <a:rPr lang="ro-RO" sz="2000" dirty="0" err="1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Ogging</a:t>
            </a:r>
            <a:r>
              <a:rPr lang="ro-RO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)</a:t>
            </a:r>
            <a:endParaRPr lang="en-US" sz="2000" dirty="0"/>
          </a:p>
        </p:txBody>
      </p:sp>
      <p:sp>
        <p:nvSpPr>
          <p:cNvPr id="11" name="Shape 5"/>
          <p:cNvSpPr/>
          <p:nvPr/>
        </p:nvSpPr>
        <p:spPr>
          <a:xfrm>
            <a:off x="5762172" y="5795899"/>
            <a:ext cx="8010837" cy="1824101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Shape 6"/>
          <p:cNvSpPr/>
          <p:nvPr/>
        </p:nvSpPr>
        <p:spPr>
          <a:xfrm>
            <a:off x="6270274" y="6001877"/>
            <a:ext cx="595313" cy="595313"/>
          </a:xfrm>
          <a:prstGeom prst="roundRect">
            <a:avLst>
              <a:gd name="adj" fmla="val 15358451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</p:sp>
      <p:sp>
        <p:nvSpPr>
          <p:cNvPr id="14" name="Text 7"/>
          <p:cNvSpPr/>
          <p:nvPr/>
        </p:nvSpPr>
        <p:spPr>
          <a:xfrm>
            <a:off x="7017879" y="61613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Fișiere Audio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5926552" y="6781646"/>
            <a:ext cx="76404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MP3 (cel mai popular), WAV (Waveform Audio File Format) și OGG pentru înregistrări audio de calitate</a:t>
            </a:r>
            <a:endParaRPr lang="en-US" sz="20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1026" name="Picture 2" descr="https://static.thenounproject.com/png/film-icon-47224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01" y="3872733"/>
            <a:ext cx="585767" cy="5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cons-png.flaticon.com/512/3871/38715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74" y="6001877"/>
            <a:ext cx="648999" cy="6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908" y="702560"/>
            <a:ext cx="93941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Implementare Audio și Video în HTML5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10809"/>
            <a:ext cx="749386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Elementele audio și video HTML5 permit integrarea simplă a conținutului multimedia. Ambele suportă atribute precum </a:t>
            </a:r>
            <a:r>
              <a:rPr lang="en-US" sz="2000" dirty="0">
                <a:solidFill>
                  <a:srgbClr val="272525"/>
                </a:solidFill>
                <a:highlight>
                  <a:srgbClr val="FD505F"/>
                </a:highlight>
                <a:latin typeface="dm sans"/>
                <a:ea typeface="Inter" pitchFamily="34" charset="-122"/>
                <a:cs typeface="Inter" pitchFamily="34" charset="-120"/>
              </a:rPr>
              <a:t>controls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, </a:t>
            </a:r>
            <a:r>
              <a:rPr lang="en-US" sz="2000" dirty="0">
                <a:solidFill>
                  <a:srgbClr val="272525"/>
                </a:solidFill>
                <a:highlight>
                  <a:srgbClr val="FD505F"/>
                </a:highlight>
                <a:latin typeface="dm sans"/>
                <a:ea typeface="Inter" pitchFamily="34" charset="-122"/>
                <a:cs typeface="Inter" pitchFamily="34" charset="-120"/>
              </a:rPr>
              <a:t>autoplay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și </a:t>
            </a:r>
            <a:r>
              <a:rPr lang="en-US" sz="2000" dirty="0">
                <a:solidFill>
                  <a:srgbClr val="272525"/>
                </a:solidFill>
                <a:highlight>
                  <a:srgbClr val="FD505F"/>
                </a:highlight>
                <a:latin typeface="dm sans"/>
                <a:ea typeface="Inter" pitchFamily="34" charset="-122"/>
                <a:cs typeface="Inter" pitchFamily="34" charset="-120"/>
              </a:rPr>
              <a:t>loop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pentru controlul redării.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793790" y="3013249"/>
            <a:ext cx="7111719" cy="3155513"/>
          </a:xfrm>
          <a:prstGeom prst="roundRect">
            <a:avLst>
              <a:gd name="adj" fmla="val 943"/>
            </a:avLst>
          </a:prstGeom>
          <a:solidFill>
            <a:srgbClr val="F2F2F2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162077"/>
            <a:ext cx="7919624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&lt;audio controls </a:t>
            </a:r>
            <a:r>
              <a:rPr lang="en-US" sz="2000" dirty="0" err="1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autoplay</a:t>
            </a: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&lt;source src="fisier.mp3" type="audio/mpeg"&gt;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&lt;p&gt;Browser-ul nu suportă audio HTML5.&lt;/p&gt;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&lt;/audio&gt;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&lt;video controls width="400" </a:t>
            </a:r>
            <a:r>
              <a:rPr lang="en-US" sz="2000" dirty="0" err="1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autoplay</a:t>
            </a: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&lt;source src="fisier.mp4" type="video/mp4"&gt;  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&lt;p&gt;Browser-ul nu suportă video HTML5.&lt;/p&gt;</a:t>
            </a:r>
            <a:endParaRPr lang="ro-RO" sz="2000" dirty="0">
              <a:solidFill>
                <a:srgbClr val="272525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&lt;/video&gt;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93790" y="6570880"/>
            <a:ext cx="7493867" cy="6412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Surse externe pot fi folosite de pe alte servere, oferind flexibilitate în gestionarea resurselor multimedia.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73" y="1710809"/>
            <a:ext cx="6232417" cy="65187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7286" y="497085"/>
            <a:ext cx="81959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Dimensionarea Elementelor Video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817286" y="15620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Fără Atribute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26276" y="198254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Ștergerea atributului width="400" permite video-ului să folosească dimensiunea sa nativă, care poate fi prea mare sau prea mică pentru layout.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17286" y="32215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Doar Height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16691" y="3588090"/>
            <a:ext cx="6279356" cy="1062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Adăugarea height="250" setează înălțimea, dar lățimea se ajustează automat pentru a menține raportul de aspect original.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588370" y="15620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Width și Height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588370" y="198254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Combinarea width="600" cu height="250" poate distorsiona video-ul dacă valorile nu respectă raportul de aspect original al fișierului.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588370" y="32215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Concluzie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588370" y="3642042"/>
            <a:ext cx="6279356" cy="1062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Este recomandat să specificați doar o dimensiune (width SAU height) pentru a menține raportul de aspect corect.</a:t>
            </a:r>
            <a:endParaRPr lang="en-US" sz="2000" dirty="0"/>
          </a:p>
        </p:txBody>
      </p:sp>
      <p:sp>
        <p:nvSpPr>
          <p:cNvPr id="12" name="Text 1"/>
          <p:cNvSpPr/>
          <p:nvPr/>
        </p:nvSpPr>
        <p:spPr>
          <a:xfrm>
            <a:off x="826276" y="5426127"/>
            <a:ext cx="108667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Când încărcați resurse de pe un server nesecurizat (HTTP) într-un document de pe un server securizat (HTTPS), va apărea eroarea:</a:t>
            </a:r>
            <a:endParaRPr lang="en-US" sz="2000" dirty="0"/>
          </a:p>
        </p:txBody>
      </p:sp>
      <p:sp>
        <p:nvSpPr>
          <p:cNvPr id="13" name="Shape 2"/>
          <p:cNvSpPr/>
          <p:nvPr/>
        </p:nvSpPr>
        <p:spPr>
          <a:xfrm>
            <a:off x="817285" y="6163015"/>
            <a:ext cx="7556421" cy="523797"/>
          </a:xfrm>
          <a:prstGeom prst="roundRect">
            <a:avLst>
              <a:gd name="adj" fmla="val 9886"/>
            </a:avLst>
          </a:prstGeom>
          <a:solidFill>
            <a:srgbClr val="C7C9EA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07" y="6360358"/>
            <a:ext cx="248007" cy="198358"/>
          </a:xfrm>
          <a:prstGeom prst="rect">
            <a:avLst/>
          </a:prstGeom>
        </p:spPr>
      </p:pic>
      <p:sp>
        <p:nvSpPr>
          <p:cNvPr id="15" name="Text 3"/>
          <p:cNvSpPr/>
          <p:nvPr/>
        </p:nvSpPr>
        <p:spPr>
          <a:xfrm>
            <a:off x="1299336" y="6286629"/>
            <a:ext cx="67133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dm sans"/>
                <a:ea typeface="Inter" pitchFamily="34" charset="-122"/>
                <a:cs typeface="Inter" pitchFamily="34" charset="-120"/>
              </a:rPr>
              <a:t>Failed to load resource: net::ERR_CONNECTION_REFUSED</a:t>
            </a:r>
            <a:endParaRPr lang="en-US" dirty="0"/>
          </a:p>
        </p:txBody>
      </p:sp>
      <p:sp>
        <p:nvSpPr>
          <p:cNvPr id="16" name="Text 4"/>
          <p:cNvSpPr/>
          <p:nvPr/>
        </p:nvSpPr>
        <p:spPr>
          <a:xfrm>
            <a:off x="826275" y="6782964"/>
            <a:ext cx="113947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Această eroare afectează imagini, fișiere audio, video, CSS și JavaScript. Serverele cu protocol HTTPS (HTTP Secure) blochează resursele nesecurizate pentru protecția utilizatorilor. Pe calculatorul local, protocolul file:/// nu este securizat, astfel încât resursele funcționează fără probleme.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810012" y="4401556"/>
            <a:ext cx="1954369" cy="293155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086" y="5171487"/>
            <a:ext cx="11214926" cy="2881635"/>
          </a:xfrm>
          <a:prstGeom prst="roundRect">
            <a:avLst>
              <a:gd name="adj" fmla="val 62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Text 0"/>
          <p:cNvSpPr/>
          <p:nvPr/>
        </p:nvSpPr>
        <p:spPr>
          <a:xfrm>
            <a:off x="816691" y="4755145"/>
            <a:ext cx="6278761" cy="62007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Erori de Securitate HTTPS</a:t>
            </a:r>
            <a:endParaRPr lang="en-US" sz="3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650" y="647105"/>
            <a:ext cx="80293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Metode de Specificare a Surselor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70930" y="1491576"/>
            <a:ext cx="6422231" cy="2260878"/>
          </a:xfrm>
          <a:prstGeom prst="roundRect">
            <a:avLst>
              <a:gd name="adj" fmla="val 4853"/>
            </a:avLst>
          </a:prstGeom>
          <a:solidFill>
            <a:srgbClr val="FFFFFF"/>
          </a:solidFill>
          <a:ln w="22860">
            <a:solidFill>
              <a:srgbClr val="FD505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13780" y="1491576"/>
            <a:ext cx="91440" cy="2260878"/>
          </a:xfrm>
          <a:prstGeom prst="roundRect">
            <a:avLst>
              <a:gd name="adj" fmla="val 91163"/>
            </a:avLst>
          </a:prstGeom>
          <a:solidFill>
            <a:srgbClr val="FD505F"/>
          </a:solidFill>
          <a:ln/>
        </p:spPr>
      </p:sp>
      <p:sp>
        <p:nvSpPr>
          <p:cNvPr id="5" name="Text 3"/>
          <p:cNvSpPr/>
          <p:nvPr/>
        </p:nvSpPr>
        <p:spPr>
          <a:xfrm>
            <a:off x="1026438" y="1607463"/>
            <a:ext cx="35116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Varianta cu Element SOURCE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980718" y="2056436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Avantaje: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Permite specificarea mai multor surse alternative în formate diferite. Browser-ul alege primul format suportat.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980718" y="3111253"/>
            <a:ext cx="6086713" cy="6412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Dezavantaje: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Cod mai lung și mai complex de întreținut.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7888855" y="1534415"/>
            <a:ext cx="6422231" cy="2260878"/>
          </a:xfrm>
          <a:prstGeom prst="roundRect">
            <a:avLst>
              <a:gd name="adj" fmla="val 4853"/>
            </a:avLst>
          </a:prstGeom>
          <a:solidFill>
            <a:srgbClr val="FFFFFF"/>
          </a:solidFill>
          <a:ln w="22860">
            <a:solidFill>
              <a:srgbClr val="1B174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854565" y="1534415"/>
            <a:ext cx="91440" cy="2260878"/>
          </a:xfrm>
          <a:prstGeom prst="roundRect">
            <a:avLst>
              <a:gd name="adj" fmla="val 91163"/>
            </a:avLst>
          </a:prstGeom>
          <a:solidFill>
            <a:srgbClr val="1B1744"/>
          </a:solidFill>
          <a:ln/>
        </p:spPr>
      </p:sp>
      <p:sp>
        <p:nvSpPr>
          <p:cNvPr id="10" name="Text 8"/>
          <p:cNvSpPr/>
          <p:nvPr/>
        </p:nvSpPr>
        <p:spPr>
          <a:xfrm>
            <a:off x="8167223" y="1704555"/>
            <a:ext cx="28435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Varianta cu Atribut SRC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8167223" y="2184853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Avantaje: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Cod mai simplu și mai concis, ideal pentru o singură sursă.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8167223" y="2997885"/>
            <a:ext cx="61324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Dezavantaje: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Lipsă de flexibilitate - dacă browser-ul nu suportă formatul, conținutul nu se va reda.</a:t>
            </a:r>
            <a:endParaRPr lang="en-US" sz="2000" dirty="0"/>
          </a:p>
        </p:txBody>
      </p:sp>
      <p:sp>
        <p:nvSpPr>
          <p:cNvPr id="14" name="Text 3"/>
          <p:cNvSpPr/>
          <p:nvPr/>
        </p:nvSpPr>
        <p:spPr>
          <a:xfrm>
            <a:off x="805220" y="4753669"/>
            <a:ext cx="1891681" cy="295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Accesare Video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805220" y="5152530"/>
            <a:ext cx="6706989" cy="597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Pe computer, accesați videoclipul sau lista de redare YouTube dorită</a:t>
            </a:r>
          </a:p>
        </p:txBody>
      </p:sp>
      <p:sp>
        <p:nvSpPr>
          <p:cNvPr id="16" name="Text 7"/>
          <p:cNvSpPr/>
          <p:nvPr/>
        </p:nvSpPr>
        <p:spPr>
          <a:xfrm>
            <a:off x="816650" y="6004525"/>
            <a:ext cx="1130275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Buton Trimite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8"/>
          <p:cNvSpPr/>
          <p:nvPr/>
        </p:nvSpPr>
        <p:spPr>
          <a:xfrm>
            <a:off x="770930" y="6423571"/>
            <a:ext cx="6741279" cy="486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Faceți clic pe butonul Trimite (Share) de sub videoclip</a:t>
            </a:r>
            <a:endParaRPr lang="en-US" sz="2000" dirty="0"/>
          </a:p>
        </p:txBody>
      </p:sp>
      <p:sp>
        <p:nvSpPr>
          <p:cNvPr id="18" name="Text 11"/>
          <p:cNvSpPr/>
          <p:nvPr/>
        </p:nvSpPr>
        <p:spPr>
          <a:xfrm>
            <a:off x="816650" y="6998691"/>
            <a:ext cx="2443639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Opțiune Încorporează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816650" y="7397550"/>
            <a:ext cx="6347265" cy="421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Din lista de opțiuni, selectați Încorporează (Embed)</a:t>
            </a:r>
            <a:endParaRPr lang="en-US" sz="2000" dirty="0"/>
          </a:p>
        </p:txBody>
      </p:sp>
      <p:sp>
        <p:nvSpPr>
          <p:cNvPr id="20" name="Text 15"/>
          <p:cNvSpPr/>
          <p:nvPr/>
        </p:nvSpPr>
        <p:spPr>
          <a:xfrm>
            <a:off x="8611751" y="4760503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Copiere</a:t>
            </a:r>
            <a:r>
              <a:rPr lang="en-US" sz="18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Cod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8611752" y="5152530"/>
            <a:ext cx="5380020" cy="5899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Copiați codul HTML generat din caseta care apare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8611751" y="6007217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Inserare </a:t>
            </a:r>
            <a:r>
              <a:rPr lang="en-US" sz="2000" b="1" dirty="0" err="1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în</a:t>
            </a: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ro-RO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pagină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8611751" y="6406076"/>
            <a:ext cx="5380021" cy="5926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Lipiți codul în poziția dorită din </a:t>
            </a:r>
            <a:r>
              <a:rPr lang="ro-RO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codul 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HTM</a:t>
            </a:r>
            <a:r>
              <a:rPr lang="ro-RO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L al paginii unde trebuie să apară clipul</a:t>
            </a: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551543" y="4412343"/>
            <a:ext cx="13759543" cy="3657600"/>
          </a:xfrm>
          <a:prstGeom prst="roundRect">
            <a:avLst>
              <a:gd name="adj" fmla="val 31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Text 0"/>
          <p:cNvSpPr/>
          <p:nvPr/>
        </p:nvSpPr>
        <p:spPr>
          <a:xfrm>
            <a:off x="787776" y="4111890"/>
            <a:ext cx="6297097" cy="57638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Încorporare Clipuri YouTube</a:t>
            </a:r>
            <a:endParaRPr lang="en-US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9565"/>
            <a:ext cx="59893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Inserare Documente PDF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96477"/>
            <a:ext cx="11879855" cy="3206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Există mai multe metode de integrare a documentelor PDF în paginile web, fiecare cu avantaje specifice.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7259"/>
            <a:ext cx="992267" cy="14610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2770047"/>
            <a:ext cx="132408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Direct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984415" y="3199267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Metoda recomandată: oferă link către PDF care se deschide în cititor specializat (Adobe Acrobat) sau în altă filă a navigatorului pentru lecturare mai ușoară.</a:t>
            </a:r>
            <a:endParaRPr lang="en-US" sz="2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98275"/>
            <a:ext cx="992267" cy="14610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342744"/>
            <a:ext cx="1436483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Tag EMBED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984415" y="4771965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Inserează PDF-ul direct în pagină cu dimensiuni specificate (width și height). Compatibilitate limitată cu versiuni vechi ale navigatoarelor.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759291"/>
            <a:ext cx="992267" cy="132368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984415" y="5836205"/>
            <a:ext cx="155029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Tag OBJECT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984415" y="6265426"/>
            <a:ext cx="11978328" cy="6412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Alternativă la EMBED cu suport pentru mesaj de rezervă dacă PDF-ul nu poate fi afișat. Include opțiune de descărcare.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996" y="0"/>
            <a:ext cx="5339404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5206"/>
            <a:ext cx="67133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o-RO" sz="3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Exemple de Cod pentru PDF</a:t>
            </a:r>
            <a:endParaRPr lang="ro-RO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811298"/>
            <a:ext cx="2169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o-RO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Simplu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02645" y="2226794"/>
            <a:ext cx="8399412" cy="547064"/>
          </a:xfrm>
          <a:prstGeom prst="roundRect">
            <a:avLst>
              <a:gd name="adj" fmla="val 1360"/>
            </a:avLst>
          </a:prstGeom>
          <a:solidFill>
            <a:srgbClr val="F2F2F2"/>
          </a:solidFill>
          <a:ln/>
        </p:spPr>
      </p:sp>
      <p:sp>
        <p:nvSpPr>
          <p:cNvPr id="7" name="Text 4"/>
          <p:cNvSpPr/>
          <p:nvPr/>
        </p:nvSpPr>
        <p:spPr>
          <a:xfrm>
            <a:off x="883012" y="2351533"/>
            <a:ext cx="7871447" cy="4323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&lt;a href="cale/fisier.pdf"&gt; Click pentru descărcare&lt;/a&gt;</a:t>
            </a:r>
            <a:endParaRPr lang="ro-RO" sz="2000" dirty="0"/>
          </a:p>
        </p:txBody>
      </p:sp>
      <p:sp>
        <p:nvSpPr>
          <p:cNvPr id="8" name="Text 5"/>
          <p:cNvSpPr/>
          <p:nvPr/>
        </p:nvSpPr>
        <p:spPr>
          <a:xfrm>
            <a:off x="883012" y="5304235"/>
            <a:ext cx="2169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o-RO" sz="20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Tag</a:t>
            </a:r>
            <a:r>
              <a:rPr lang="ro-RO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EMBED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82105" y="5733395"/>
            <a:ext cx="8407984" cy="625138"/>
          </a:xfrm>
          <a:prstGeom prst="roundRect">
            <a:avLst>
              <a:gd name="adj" fmla="val 1360"/>
            </a:avLst>
          </a:prstGeom>
          <a:solidFill>
            <a:srgbClr val="F2F2F2"/>
          </a:solidFill>
          <a:ln/>
        </p:spPr>
      </p:sp>
      <p:sp>
        <p:nvSpPr>
          <p:cNvPr id="11" name="Text 8"/>
          <p:cNvSpPr/>
          <p:nvPr/>
        </p:nvSpPr>
        <p:spPr>
          <a:xfrm>
            <a:off x="883012" y="5744368"/>
            <a:ext cx="8120342" cy="446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</a:t>
            </a:r>
            <a:r>
              <a:rPr lang="ro-RO" sz="2000" dirty="0" err="1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embed</a:t>
            </a: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src="cale/fisier.pdf"   width="400"   height="600"&gt;</a:t>
            </a:r>
            <a:endParaRPr lang="ro-RO" sz="2000" dirty="0"/>
          </a:p>
        </p:txBody>
      </p:sp>
      <p:sp>
        <p:nvSpPr>
          <p:cNvPr id="12" name="Text 9"/>
          <p:cNvSpPr/>
          <p:nvPr/>
        </p:nvSpPr>
        <p:spPr>
          <a:xfrm>
            <a:off x="802645" y="3087019"/>
            <a:ext cx="22495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o-RO" sz="20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Tag</a:t>
            </a:r>
            <a:r>
              <a:rPr lang="ro-RO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OBJECT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90677" y="3529644"/>
            <a:ext cx="8399412" cy="1458938"/>
          </a:xfrm>
          <a:prstGeom prst="roundRect">
            <a:avLst>
              <a:gd name="adj" fmla="val 1312"/>
            </a:avLst>
          </a:prstGeom>
          <a:solidFill>
            <a:srgbClr val="F2F2F2"/>
          </a:solidFill>
          <a:ln/>
        </p:spPr>
      </p:sp>
      <p:sp>
        <p:nvSpPr>
          <p:cNvPr id="15" name="Text 12"/>
          <p:cNvSpPr/>
          <p:nvPr/>
        </p:nvSpPr>
        <p:spPr>
          <a:xfrm>
            <a:off x="883012" y="3632369"/>
            <a:ext cx="7862381" cy="1119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&lt;object data="cale/fisier.pdf" type="</a:t>
            </a:r>
            <a:r>
              <a:rPr lang="ro-RO" sz="2000" dirty="0" err="1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application</a:t>
            </a: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</a:t>
            </a:r>
            <a:r>
              <a:rPr lang="ro-RO" sz="2000" dirty="0" err="1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pdf</a:t>
            </a: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" width="400" height="600"&gt; 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&lt;p&gt;Descarcă&lt;/p&gt;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&lt;/object&gt;</a:t>
            </a:r>
            <a:endParaRPr lang="ro-RO" sz="2000" dirty="0"/>
          </a:p>
        </p:txBody>
      </p:sp>
      <p:sp>
        <p:nvSpPr>
          <p:cNvPr id="16" name="Text 13"/>
          <p:cNvSpPr/>
          <p:nvPr/>
        </p:nvSpPr>
        <p:spPr>
          <a:xfrm>
            <a:off x="883012" y="6725691"/>
            <a:ext cx="831904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FD505F"/>
                </a:solidFill>
                <a:latin typeface="dm sans"/>
                <a:ea typeface="Inter" pitchFamily="34" charset="-122"/>
                <a:cs typeface="Inter" pitchFamily="34" charset="-120"/>
              </a:rPr>
              <a:t>Notă importantă:</a:t>
            </a:r>
            <a:r>
              <a:rPr lang="ro-RO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 Pot apărea diferențe de afișare în diferite navigatoare din cauza compatibilității limitate a </a:t>
            </a:r>
            <a:r>
              <a:rPr lang="ro-RO" sz="2000" dirty="0" err="1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tag</a:t>
            </a:r>
            <a:r>
              <a:rPr lang="ro-RO" sz="2000" dirty="0">
                <a:solidFill>
                  <a:srgbClr val="272525"/>
                </a:solidFill>
                <a:latin typeface="dm sans"/>
                <a:ea typeface="Inter" pitchFamily="34" charset="-122"/>
                <a:cs typeface="Inter" pitchFamily="34" charset="-120"/>
              </a:rPr>
              <a:t>-urilor EMBED și OBJECT cu versiuni anterioare ale HTML.</a:t>
            </a:r>
            <a:endParaRPr lang="ro-RO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6239113" y="667703"/>
            <a:ext cx="4857155" cy="588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Căi Relative și Absolute</a:t>
            </a:r>
            <a:endParaRPr lang="en-US" sz="3700" dirty="0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13" y="1538049"/>
            <a:ext cx="940951" cy="1799392"/>
          </a:xfrm>
          <a:prstGeom prst="rect">
            <a:avLst/>
          </a:prstGeom>
        </p:spPr>
      </p:pic>
      <p:sp>
        <p:nvSpPr>
          <p:cNvPr id="20" name="Text 1"/>
          <p:cNvSpPr/>
          <p:nvPr/>
        </p:nvSpPr>
        <p:spPr>
          <a:xfrm>
            <a:off x="7368183" y="1726168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Cale Relativă</a:t>
            </a:r>
            <a:endParaRPr lang="en-US" sz="1850" dirty="0"/>
          </a:p>
        </p:txBody>
      </p:sp>
      <p:sp>
        <p:nvSpPr>
          <p:cNvPr id="21" name="Text 2"/>
          <p:cNvSpPr/>
          <p:nvPr/>
        </p:nvSpPr>
        <p:spPr>
          <a:xfrm>
            <a:off x="7368183" y="2133124"/>
            <a:ext cx="6509504" cy="602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Referire relativ la poziția curentă. Exemple: "logo.png", "smallpic/arrow.png", "../pics/landscape.jpg"</a:t>
            </a:r>
            <a:endParaRPr lang="en-US" sz="1450" dirty="0"/>
          </a:p>
        </p:txBody>
      </p:sp>
      <p:sp>
        <p:nvSpPr>
          <p:cNvPr id="22" name="Text 3"/>
          <p:cNvSpPr/>
          <p:nvPr/>
        </p:nvSpPr>
        <p:spPr>
          <a:xfrm>
            <a:off x="7368183" y="2848213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Avantaj:</a:t>
            </a: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Funcționează la mutarea proiectului</a:t>
            </a:r>
            <a:endParaRPr lang="en-US" sz="1450" dirty="0"/>
          </a:p>
        </p:txBody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13" y="3337441"/>
            <a:ext cx="940951" cy="1912263"/>
          </a:xfrm>
          <a:prstGeom prst="rect">
            <a:avLst/>
          </a:prstGeom>
        </p:spPr>
      </p:pic>
      <p:sp>
        <p:nvSpPr>
          <p:cNvPr id="24" name="Text 4"/>
          <p:cNvSpPr/>
          <p:nvPr/>
        </p:nvSpPr>
        <p:spPr>
          <a:xfrm>
            <a:off x="7368183" y="3525560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Simboluri Speciale</a:t>
            </a:r>
            <a:endParaRPr lang="en-US" sz="1850" dirty="0"/>
          </a:p>
        </p:txBody>
      </p:sp>
      <p:sp>
        <p:nvSpPr>
          <p:cNvPr id="25" name="Text 5"/>
          <p:cNvSpPr/>
          <p:nvPr/>
        </p:nvSpPr>
        <p:spPr>
          <a:xfrm>
            <a:off x="7368183" y="3932515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./ = directorul curent</a:t>
            </a:r>
            <a:endParaRPr lang="en-US" sz="1450" dirty="0"/>
          </a:p>
        </p:txBody>
      </p:sp>
      <p:sp>
        <p:nvSpPr>
          <p:cNvPr id="26" name="Text 6"/>
          <p:cNvSpPr/>
          <p:nvPr/>
        </p:nvSpPr>
        <p:spPr>
          <a:xfrm>
            <a:off x="7368183" y="4346496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../ = directorul cu un nivel deasupra</a:t>
            </a:r>
            <a:endParaRPr lang="en-US" sz="1450" dirty="0"/>
          </a:p>
        </p:txBody>
      </p:sp>
      <p:sp>
        <p:nvSpPr>
          <p:cNvPr id="27" name="Text 7"/>
          <p:cNvSpPr/>
          <p:nvPr/>
        </p:nvSpPr>
        <p:spPr>
          <a:xfrm>
            <a:off x="7368183" y="4760476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/ = separator pentru căi</a:t>
            </a:r>
            <a:endParaRPr lang="en-US" sz="1450" dirty="0"/>
          </a:p>
        </p:txBody>
      </p:sp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113" y="5249704"/>
            <a:ext cx="940951" cy="1498283"/>
          </a:xfrm>
          <a:prstGeom prst="rect">
            <a:avLst/>
          </a:prstGeom>
        </p:spPr>
      </p:pic>
      <p:sp>
        <p:nvSpPr>
          <p:cNvPr id="29" name="Text 8"/>
          <p:cNvSpPr/>
          <p:nvPr/>
        </p:nvSpPr>
        <p:spPr>
          <a:xfrm>
            <a:off x="7368183" y="5437822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Cale Absolută</a:t>
            </a:r>
            <a:endParaRPr lang="en-US" sz="1850" dirty="0"/>
          </a:p>
        </p:txBody>
      </p:sp>
      <p:sp>
        <p:nvSpPr>
          <p:cNvPr id="30" name="Text 9"/>
          <p:cNvSpPr/>
          <p:nvPr/>
        </p:nvSpPr>
        <p:spPr>
          <a:xfrm>
            <a:off x="7368183" y="5844778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Calea completă: C:/Users/Current_user/proiectWeb/html/arrow.png</a:t>
            </a:r>
            <a:endParaRPr lang="en-US" sz="1450" dirty="0"/>
          </a:p>
        </p:txBody>
      </p:sp>
      <p:sp>
        <p:nvSpPr>
          <p:cNvPr id="31" name="Text 10"/>
          <p:cNvSpPr/>
          <p:nvPr/>
        </p:nvSpPr>
        <p:spPr>
          <a:xfrm>
            <a:off x="7368183" y="6258758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B05B5C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Evitați!</a:t>
            </a: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Nu funcționează la mutare</a:t>
            </a:r>
            <a:endParaRPr lang="en-US" sz="1450" dirty="0"/>
          </a:p>
        </p:txBody>
      </p:sp>
      <p:sp>
        <p:nvSpPr>
          <p:cNvPr id="32" name="Text 11"/>
          <p:cNvSpPr/>
          <p:nvPr/>
        </p:nvSpPr>
        <p:spPr>
          <a:xfrm>
            <a:off x="6239113" y="6959679"/>
            <a:ext cx="7638574" cy="602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Modul de referire relativ este recomandat pentru că permite mutarea întregului proiect fără probleme de funcționare.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53684"/>
            <a:ext cx="60459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Comportamentul</a:t>
            </a: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 tag-</a:t>
            </a:r>
            <a:r>
              <a:rPr lang="en-US" sz="39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urilor</a:t>
            </a:r>
            <a:endParaRPr lang="en-US" sz="3900" dirty="0">
              <a:solidFill>
                <a:srgbClr val="272D45"/>
              </a:solidFill>
              <a:latin typeface="dm sans"/>
              <a:ea typeface="Kanit Light" pitchFamily="34" charset="-122"/>
              <a:cs typeface="Martel Sans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1424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Tag-uri de Bloc</a:t>
            </a:r>
            <a:endParaRPr lang="en-US" sz="24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651012"/>
            <a:ext cx="3536156" cy="2083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Tag-urile pereche au comportament de bloc - se comportă ca și cum ar fi precedate și urmate de BR. Li se poate stabili lățime și înălțime.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893613"/>
            <a:ext cx="3536156" cy="1360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Excepții: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 SPAN, CITE, DEL, INS, ABBR sunt pereche dar nu au comportament de bloc.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08074" y="31424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Tag-uri Inline</a:t>
            </a:r>
            <a:endParaRPr lang="en-US" sz="24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308074" y="3651012"/>
            <a:ext cx="3536156" cy="1949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Tag-urile auto închise au comportamente de elemente inline cu elementele care le preced și le urmează.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08074" y="5734843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Excepții: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 IMG este nepereche dar are comportament inline-block - este inline dar acceptă atribute pentru dimensiuni.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ED95F-EA59-5C62-AE2E-C7CDAD77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645FD92-3747-EA56-48DE-816F4B2E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BBB746D-590C-E6CE-8042-D5BAAC043D4D}"/>
              </a:ext>
            </a:extLst>
          </p:cNvPr>
          <p:cNvSpPr/>
          <p:nvPr/>
        </p:nvSpPr>
        <p:spPr>
          <a:xfrm>
            <a:off x="6280190" y="157842"/>
            <a:ext cx="60459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Atributele</a:t>
            </a: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 tag-</a:t>
            </a:r>
            <a:r>
              <a:rPr lang="en-US" sz="39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urilor</a:t>
            </a:r>
            <a:endParaRPr lang="en-US" sz="3900" dirty="0">
              <a:solidFill>
                <a:srgbClr val="272D45"/>
              </a:solidFill>
              <a:latin typeface="dm sans"/>
              <a:ea typeface="Kanit Light" pitchFamily="34" charset="-122"/>
              <a:cs typeface="Martel Sans" panose="020B060402020202020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18A257B-934A-28BE-8101-1F301F2181CF}"/>
              </a:ext>
            </a:extLst>
          </p:cNvPr>
          <p:cNvSpPr/>
          <p:nvPr/>
        </p:nvSpPr>
        <p:spPr>
          <a:xfrm>
            <a:off x="64586" y="967068"/>
            <a:ext cx="5421815" cy="1610686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144000" tIns="7200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o-RO" sz="2000" noProof="0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</a:t>
            </a: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-urile acceptă atribute. Acestea sunt valori suplimentare care configurează elementele sau le ajustează comportamentul în diverse moduri pentru a îndeplini criteriile dorite de utilizatori.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 </a:t>
            </a:r>
            <a:endParaRPr lang="ro-RO" sz="2000" noProof="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DE2BCA70-C9F2-E4A1-407F-311CD96EC041}"/>
              </a:ext>
            </a:extLst>
          </p:cNvPr>
          <p:cNvSpPr/>
          <p:nvPr/>
        </p:nvSpPr>
        <p:spPr>
          <a:xfrm>
            <a:off x="64585" y="2569916"/>
            <a:ext cx="5421816" cy="1120939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144000" tIns="7200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HTML 5 a redus mult numărul atributelor dar sunt încă elemente care acceptă, unele fiind obligatorii.</a:t>
            </a:r>
            <a:endParaRPr lang="ro-RO" sz="2000" noProof="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BFE0AC4-EA7D-782D-9456-918A4A610524}"/>
              </a:ext>
            </a:extLst>
          </p:cNvPr>
          <p:cNvSpPr/>
          <p:nvPr/>
        </p:nvSpPr>
        <p:spPr>
          <a:xfrm>
            <a:off x="64585" y="3663969"/>
            <a:ext cx="5421816" cy="186873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144000" tIns="7200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Există un set de atribute care sunt acceptate de toate </a:t>
            </a:r>
            <a:r>
              <a:rPr lang="ro-RO" sz="2000" noProof="0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</a:t>
            </a: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-urile, numite atribute globale. Alte </a:t>
            </a:r>
            <a:r>
              <a:rPr lang="ro-RO" sz="2000" noProof="0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</a:t>
            </a: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-uri acceptă doar anumite atribute, specifice. Între atributele globale se numără cele din tabelul alăturat:</a:t>
            </a:r>
            <a:endParaRPr lang="ro-RO" sz="2000" noProof="0" dirty="0">
              <a:latin typeface="dm sans"/>
              <a:cs typeface="Martel Sans" panose="020B060402020202020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7C2D3F1-8849-20E0-04A0-C53A63522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578008"/>
              </p:ext>
            </p:extLst>
          </p:nvPr>
        </p:nvGraphicFramePr>
        <p:xfrm>
          <a:off x="5825578" y="967068"/>
          <a:ext cx="8114304" cy="6361680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260660845"/>
                    </a:ext>
                  </a:extLst>
                </a:gridCol>
                <a:gridCol w="6095004">
                  <a:extLst>
                    <a:ext uri="{9D8B030D-6E8A-4147-A177-3AD203B41FA5}">
                      <a16:colId xmlns:a16="http://schemas.microsoft.com/office/drawing/2014/main" val="2910826847"/>
                    </a:ext>
                  </a:extLst>
                </a:gridCol>
              </a:tblGrid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Atribut</a:t>
                      </a:r>
                      <a:endParaRPr lang="ro-RO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Descriere</a:t>
                      </a:r>
                      <a:endParaRPr lang="ro-RO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58961868"/>
                  </a:ext>
                </a:extLst>
              </a:tr>
              <a:tr h="879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accesskey</a:t>
                      </a:r>
                      <a:endParaRPr lang="ro-RO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Stabilește o scurtătură (shortcut) pentru focus pe un element</a:t>
                      </a:r>
                      <a:endParaRPr lang="ro-RO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11063093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una sau mai multe clase pentru un element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07625530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contenteditable</a:t>
                      </a:r>
                      <a:endParaRPr lang="ro-RO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dacă un element este sau nu editabil. Valori: „true”⎹ „false”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34234067"/>
                  </a:ext>
                </a:extLst>
              </a:tr>
              <a:tr h="8463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draggable	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dacă un element este „târâbil” sau nu. Valori: „true”⎹ „false”⎹ „auto”. Necesită cod JavaScript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55652934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hidden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dacă elementul este ascuns sau nu.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73851421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un identificator unic pentru un element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29124485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limba în care este scris conținutul elementului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60569286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style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atributele de stil ale elementului, în linie cu tag-ul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40160882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tabindex</a:t>
                      </a:r>
                      <a:endParaRPr lang="ro-RO" sz="18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ordinea elementului la apăsarea tastei Tab</a:t>
                      </a:r>
                      <a:endParaRPr lang="ro-RO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79907607"/>
                  </a:ext>
                </a:extLst>
              </a:tr>
              <a:tr h="4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ro-RO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Specifică extra informații pentru un element</a:t>
                      </a:r>
                      <a:endParaRPr lang="ro-RO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242584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79144A-4C86-DF17-B434-3A9C233381C9}"/>
              </a:ext>
            </a:extLst>
          </p:cNvPr>
          <p:cNvSpPr txBox="1"/>
          <p:nvPr/>
        </p:nvSpPr>
        <p:spPr>
          <a:xfrm>
            <a:off x="6142616" y="7517896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Vezi exemple aici 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https://playcode.io/707694/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2841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1"/>
          <p:cNvSpPr/>
          <p:nvPr/>
        </p:nvSpPr>
        <p:spPr>
          <a:xfrm>
            <a:off x="9345177" y="5252859"/>
            <a:ext cx="3815834" cy="2319576"/>
          </a:xfrm>
          <a:prstGeom prst="roundRect">
            <a:avLst>
              <a:gd name="adj" fmla="val 359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36" name="Shape 1"/>
          <p:cNvSpPr/>
          <p:nvPr/>
        </p:nvSpPr>
        <p:spPr>
          <a:xfrm>
            <a:off x="5137389" y="5252859"/>
            <a:ext cx="3967718" cy="2319576"/>
          </a:xfrm>
          <a:prstGeom prst="roundRect">
            <a:avLst>
              <a:gd name="adj" fmla="val 359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35" name="Shape 1"/>
          <p:cNvSpPr/>
          <p:nvPr/>
        </p:nvSpPr>
        <p:spPr>
          <a:xfrm>
            <a:off x="972821" y="5265024"/>
            <a:ext cx="3924498" cy="2319576"/>
          </a:xfrm>
          <a:prstGeom prst="roundRect">
            <a:avLst>
              <a:gd name="adj" fmla="val 359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793790" y="719296"/>
            <a:ext cx="68328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Tag-uri pentru Tipuri de Scriere</a:t>
            </a:r>
          </a:p>
        </p:txBody>
      </p:sp>
      <p:sp>
        <p:nvSpPr>
          <p:cNvPr id="3" name="Shape 1"/>
          <p:cNvSpPr/>
          <p:nvPr/>
        </p:nvSpPr>
        <p:spPr>
          <a:xfrm>
            <a:off x="682030" y="1522849"/>
            <a:ext cx="4215289" cy="2319576"/>
          </a:xfrm>
          <a:prstGeom prst="roundRect">
            <a:avLst>
              <a:gd name="adj" fmla="val 359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88008" y="17288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Titluri și Paragrafe</a:t>
            </a:r>
            <a:endParaRPr lang="en-US" sz="1950" dirty="0">
              <a:latin typeface="dm sans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8008" y="215804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H1..H6 - titluri (bloc)</a:t>
            </a:r>
            <a:endParaRPr lang="en-US" dirty="0">
              <a:latin typeface="dm sans"/>
            </a:endParaRPr>
          </a:p>
        </p:txBody>
      </p:sp>
      <p:sp>
        <p:nvSpPr>
          <p:cNvPr id="6" name="Text 4"/>
          <p:cNvSpPr/>
          <p:nvPr/>
        </p:nvSpPr>
        <p:spPr>
          <a:xfrm>
            <a:off x="888008" y="2545001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P - paragraf (bloc)</a:t>
            </a:r>
            <a:endParaRPr lang="en-US" dirty="0">
              <a:latin typeface="dm sans"/>
            </a:endParaRPr>
          </a:p>
        </p:txBody>
      </p:sp>
      <p:sp>
        <p:nvSpPr>
          <p:cNvPr id="7" name="Text 5"/>
          <p:cNvSpPr/>
          <p:nvPr/>
        </p:nvSpPr>
        <p:spPr>
          <a:xfrm>
            <a:off x="888008" y="293195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BR - salt la linie nouă</a:t>
            </a:r>
            <a:endParaRPr lang="en-US" dirty="0">
              <a:latin typeface="dm sans"/>
            </a:endParaRPr>
          </a:p>
        </p:txBody>
      </p:sp>
      <p:sp>
        <p:nvSpPr>
          <p:cNvPr id="8" name="Text 6"/>
          <p:cNvSpPr/>
          <p:nvPr/>
        </p:nvSpPr>
        <p:spPr>
          <a:xfrm>
            <a:off x="888008" y="3318907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SPAN - container inline</a:t>
            </a:r>
            <a:endParaRPr lang="en-US" dirty="0">
              <a:latin typeface="dm san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095677" y="1522849"/>
            <a:ext cx="4215408" cy="2319576"/>
          </a:xfrm>
          <a:prstGeom prst="roundRect">
            <a:avLst>
              <a:gd name="adj" fmla="val 359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301655" y="17288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Formatare Text</a:t>
            </a:r>
            <a:endParaRPr lang="en-US" sz="1950" dirty="0">
              <a:latin typeface="dm san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01655" y="2158048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B, STRONG - bold</a:t>
            </a:r>
            <a:endParaRPr lang="en-US" dirty="0">
              <a:latin typeface="dm san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01655" y="2545001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I, EM - italic</a:t>
            </a:r>
            <a:endParaRPr lang="en-US" dirty="0">
              <a:latin typeface="dm san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301655" y="2931954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BIG, SMALL - dimensiuni</a:t>
            </a:r>
            <a:endParaRPr lang="en-US" dirty="0">
              <a:latin typeface="dm san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301655" y="3318907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SUB, SUP - subscript/superscript</a:t>
            </a:r>
            <a:endParaRPr lang="en-US" dirty="0">
              <a:latin typeface="dm san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509443" y="1522849"/>
            <a:ext cx="4215289" cy="2319576"/>
          </a:xfrm>
          <a:prstGeom prst="roundRect">
            <a:avLst>
              <a:gd name="adj" fmla="val 359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715421" y="17288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Elemente Speciale</a:t>
            </a:r>
            <a:endParaRPr lang="en-US" sz="1950" dirty="0">
              <a:latin typeface="dm san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715421" y="215804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PRE - text preformatat</a:t>
            </a:r>
            <a:endParaRPr lang="en-US" dirty="0">
              <a:latin typeface="dm san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715421" y="2545001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CODE, SAMP - cod calculator</a:t>
            </a:r>
            <a:endParaRPr lang="en-US" dirty="0">
              <a:latin typeface="dm san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715421" y="293195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CITE, BLOCKQUOTE - citări</a:t>
            </a:r>
            <a:endParaRPr lang="en-US" dirty="0">
              <a:latin typeface="dm san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715421" y="3318907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A - ancora și link-uri</a:t>
            </a:r>
            <a:endParaRPr lang="en-US" dirty="0">
              <a:latin typeface="dm sans"/>
            </a:endParaRPr>
          </a:p>
        </p:txBody>
      </p:sp>
      <p:sp>
        <p:nvSpPr>
          <p:cNvPr id="21" name="Text 0"/>
          <p:cNvSpPr/>
          <p:nvPr/>
        </p:nvSpPr>
        <p:spPr>
          <a:xfrm>
            <a:off x="2673390" y="4175958"/>
            <a:ext cx="61893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Liste și Elemente de Marcare</a:t>
            </a:r>
          </a:p>
        </p:txBody>
      </p:sp>
      <p:sp>
        <p:nvSpPr>
          <p:cNvPr id="22" name="Text 1"/>
          <p:cNvSpPr/>
          <p:nvPr/>
        </p:nvSpPr>
        <p:spPr>
          <a:xfrm>
            <a:off x="1454190" y="4971455"/>
            <a:ext cx="2169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Liste</a:t>
            </a:r>
            <a:endParaRPr lang="en-US" sz="24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23" name="Text 2"/>
          <p:cNvSpPr/>
          <p:nvPr/>
        </p:nvSpPr>
        <p:spPr>
          <a:xfrm>
            <a:off x="1111846" y="5519696"/>
            <a:ext cx="3873738" cy="317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OL - listă numerotată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4" name="Text 3"/>
          <p:cNvSpPr/>
          <p:nvPr/>
        </p:nvSpPr>
        <p:spPr>
          <a:xfrm>
            <a:off x="1111846" y="5940919"/>
            <a:ext cx="337530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UL - listă marcată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5" name="Text 4"/>
          <p:cNvSpPr/>
          <p:nvPr/>
        </p:nvSpPr>
        <p:spPr>
          <a:xfrm>
            <a:off x="1111846" y="6417228"/>
            <a:ext cx="2660454" cy="193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LI - articol de listă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6" name="Text 5"/>
          <p:cNvSpPr/>
          <p:nvPr/>
        </p:nvSpPr>
        <p:spPr>
          <a:xfrm>
            <a:off x="1111846" y="6882526"/>
            <a:ext cx="3873738" cy="38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DL, DT, DD - liste de definiții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7" name="Text 6"/>
          <p:cNvSpPr/>
          <p:nvPr/>
        </p:nvSpPr>
        <p:spPr>
          <a:xfrm>
            <a:off x="5301655" y="4971455"/>
            <a:ext cx="2169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Marcare Text</a:t>
            </a:r>
            <a:endParaRPr lang="en-US" sz="24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28" name="Text 7"/>
          <p:cNvSpPr/>
          <p:nvPr/>
        </p:nvSpPr>
        <p:spPr>
          <a:xfrm>
            <a:off x="5334318" y="5479970"/>
            <a:ext cx="326104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DEL - text șters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9" name="Text 8"/>
          <p:cNvSpPr/>
          <p:nvPr/>
        </p:nvSpPr>
        <p:spPr>
          <a:xfrm>
            <a:off x="5334318" y="5866924"/>
            <a:ext cx="326104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INS - text inserat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30" name="Text 9"/>
          <p:cNvSpPr/>
          <p:nvPr/>
        </p:nvSpPr>
        <p:spPr>
          <a:xfrm>
            <a:off x="5334318" y="6253877"/>
            <a:ext cx="326104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ABBR - abreviere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31" name="Text 10"/>
          <p:cNvSpPr/>
          <p:nvPr/>
        </p:nvSpPr>
        <p:spPr>
          <a:xfrm>
            <a:off x="5334318" y="6640830"/>
            <a:ext cx="326104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ADDRESS - info autor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32" name="Text 11"/>
          <p:cNvSpPr/>
          <p:nvPr/>
        </p:nvSpPr>
        <p:spPr>
          <a:xfrm>
            <a:off x="9831089" y="4971455"/>
            <a:ext cx="22495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Separatori</a:t>
            </a:r>
            <a:endParaRPr lang="en-US" sz="24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33" name="Text 12"/>
          <p:cNvSpPr/>
          <p:nvPr/>
        </p:nvSpPr>
        <p:spPr>
          <a:xfrm>
            <a:off x="9463485" y="5479970"/>
            <a:ext cx="3602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HR - riglă orizontală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34" name="Text 13"/>
          <p:cNvSpPr/>
          <p:nvPr/>
        </p:nvSpPr>
        <p:spPr>
          <a:xfrm>
            <a:off x="9463485" y="5866924"/>
            <a:ext cx="3602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BLOCKQUOTE - bloc citare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5677517" y="660048"/>
            <a:ext cx="57621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Formatare Inline a Textului</a:t>
            </a:r>
          </a:p>
        </p:txBody>
      </p:sp>
      <p:sp>
        <p:nvSpPr>
          <p:cNvPr id="18" name="Text 1"/>
          <p:cNvSpPr/>
          <p:nvPr/>
        </p:nvSpPr>
        <p:spPr>
          <a:xfrm>
            <a:off x="5677519" y="1422990"/>
            <a:ext cx="7759082" cy="6412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ro-RO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În interiorul blocurilor de text putem folosi următoarele marcaje de formatare standard HTML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:</a:t>
            </a:r>
            <a:endParaRPr lang="en-US" sz="2000" dirty="0">
              <a:latin typeface="dm sans"/>
            </a:endParaRPr>
          </a:p>
        </p:txBody>
      </p:sp>
      <p:sp>
        <p:nvSpPr>
          <p:cNvPr id="20" name="Text 2"/>
          <p:cNvSpPr/>
          <p:nvPr/>
        </p:nvSpPr>
        <p:spPr>
          <a:xfrm>
            <a:off x="6522710" y="24830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B - Bold</a:t>
            </a:r>
            <a:endParaRPr lang="en-US" sz="1950" dirty="0">
              <a:latin typeface="dm sans"/>
            </a:endParaRPr>
          </a:p>
        </p:txBody>
      </p:sp>
      <p:sp>
        <p:nvSpPr>
          <p:cNvPr id="21" name="Text 3"/>
          <p:cNvSpPr/>
          <p:nvPr/>
        </p:nvSpPr>
        <p:spPr>
          <a:xfrm>
            <a:off x="6481334" y="2857660"/>
            <a:ext cx="350464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Text îngroșat pentru evidențiere</a:t>
            </a:r>
            <a:endParaRPr lang="en-US" dirty="0">
              <a:latin typeface="dm sans"/>
            </a:endParaRPr>
          </a:p>
        </p:txBody>
      </p:sp>
      <p:sp>
        <p:nvSpPr>
          <p:cNvPr id="23" name="Text 4"/>
          <p:cNvSpPr/>
          <p:nvPr/>
        </p:nvSpPr>
        <p:spPr>
          <a:xfrm>
            <a:off x="11370437" y="24511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I - Italic</a:t>
            </a:r>
            <a:endParaRPr lang="en-US" sz="1950" dirty="0">
              <a:latin typeface="dm sans"/>
            </a:endParaRPr>
          </a:p>
        </p:txBody>
      </p:sp>
      <p:sp>
        <p:nvSpPr>
          <p:cNvPr id="24" name="Text 5"/>
          <p:cNvSpPr/>
          <p:nvPr/>
        </p:nvSpPr>
        <p:spPr>
          <a:xfrm>
            <a:off x="11245933" y="2854102"/>
            <a:ext cx="29592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Text înclinat pentru accent</a:t>
            </a:r>
            <a:endParaRPr lang="en-US" dirty="0">
              <a:latin typeface="dm sans"/>
            </a:endParaRPr>
          </a:p>
        </p:txBody>
      </p:sp>
      <p:sp>
        <p:nvSpPr>
          <p:cNvPr id="26" name="Text 6"/>
          <p:cNvSpPr/>
          <p:nvPr/>
        </p:nvSpPr>
        <p:spPr>
          <a:xfrm>
            <a:off x="6522710" y="37443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U - Underlined</a:t>
            </a:r>
            <a:endParaRPr lang="en-US" sz="1950" dirty="0">
              <a:latin typeface="dm sans"/>
            </a:endParaRPr>
          </a:p>
        </p:txBody>
      </p:sp>
      <p:sp>
        <p:nvSpPr>
          <p:cNvPr id="27" name="Text 7"/>
          <p:cNvSpPr/>
          <p:nvPr/>
        </p:nvSpPr>
        <p:spPr>
          <a:xfrm>
            <a:off x="6481334" y="4119008"/>
            <a:ext cx="26184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Text subliniat</a:t>
            </a:r>
            <a:endParaRPr lang="en-US" dirty="0">
              <a:latin typeface="dm sans"/>
            </a:endParaRPr>
          </a:p>
        </p:txBody>
      </p:sp>
      <p:sp>
        <p:nvSpPr>
          <p:cNvPr id="29" name="Text 8"/>
          <p:cNvSpPr/>
          <p:nvPr/>
        </p:nvSpPr>
        <p:spPr>
          <a:xfrm>
            <a:off x="11287310" y="37629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S - Strikethrough</a:t>
            </a:r>
            <a:endParaRPr lang="en-US" sz="1950" dirty="0">
              <a:latin typeface="dm sans"/>
            </a:endParaRPr>
          </a:p>
        </p:txBody>
      </p:sp>
      <p:sp>
        <p:nvSpPr>
          <p:cNvPr id="30" name="Text 9"/>
          <p:cNvSpPr/>
          <p:nvPr/>
        </p:nvSpPr>
        <p:spPr>
          <a:xfrm>
            <a:off x="11245933" y="4118639"/>
            <a:ext cx="25222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Text tăiat</a:t>
            </a:r>
            <a:endParaRPr lang="en-US" dirty="0">
              <a:latin typeface="dm sans"/>
            </a:endParaRPr>
          </a:p>
        </p:txBody>
      </p:sp>
      <p:sp>
        <p:nvSpPr>
          <p:cNvPr id="32" name="Text 10"/>
          <p:cNvSpPr/>
          <p:nvPr/>
        </p:nvSpPr>
        <p:spPr>
          <a:xfrm>
            <a:off x="6522710" y="50057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CODE - Cod</a:t>
            </a:r>
            <a:endParaRPr lang="en-US" sz="1950" dirty="0">
              <a:latin typeface="dm sans"/>
            </a:endParaRPr>
          </a:p>
        </p:txBody>
      </p:sp>
      <p:sp>
        <p:nvSpPr>
          <p:cNvPr id="33" name="Text 11"/>
          <p:cNvSpPr/>
          <p:nvPr/>
        </p:nvSpPr>
        <p:spPr>
          <a:xfrm>
            <a:off x="6481334" y="5380356"/>
            <a:ext cx="30629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Text în font monospace</a:t>
            </a:r>
            <a:endParaRPr lang="en-US" dirty="0">
              <a:latin typeface="dm sans"/>
            </a:endParaRPr>
          </a:p>
        </p:txBody>
      </p:sp>
      <p:sp>
        <p:nvSpPr>
          <p:cNvPr id="35" name="Text 12"/>
          <p:cNvSpPr/>
          <p:nvPr/>
        </p:nvSpPr>
        <p:spPr>
          <a:xfrm>
            <a:off x="11284973" y="49856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A - Link</a:t>
            </a:r>
            <a:endParaRPr lang="en-US" sz="1950" dirty="0">
              <a:latin typeface="dm sans"/>
            </a:endParaRPr>
          </a:p>
        </p:txBody>
      </p:sp>
      <p:sp>
        <p:nvSpPr>
          <p:cNvPr id="36" name="Text 13"/>
          <p:cNvSpPr/>
          <p:nvPr/>
        </p:nvSpPr>
        <p:spPr>
          <a:xfrm>
            <a:off x="11243596" y="5387172"/>
            <a:ext cx="33299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Text cu hyperlink folosind HREF</a:t>
            </a:r>
            <a:endParaRPr lang="en-US" dirty="0">
              <a:latin typeface="dm sans"/>
            </a:endParaRPr>
          </a:p>
        </p:txBody>
      </p:sp>
      <p:sp>
        <p:nvSpPr>
          <p:cNvPr id="37" name="Text 14"/>
          <p:cNvSpPr/>
          <p:nvPr/>
        </p:nvSpPr>
        <p:spPr>
          <a:xfrm>
            <a:off x="5858673" y="6413902"/>
            <a:ext cx="844813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Puteți folosi și </a:t>
            </a:r>
            <a:r>
              <a:rPr lang="en-US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SPAN</a:t>
            </a: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cu atributul text-color pentru a aplica culori textului, și </a:t>
            </a:r>
            <a:r>
              <a:rPr lang="en-US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MARK</a:t>
            </a: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cu highlight-color pentru evidențieri. Emoji-urile pot fi de asemenea folosite în blocuri de text.</a:t>
            </a:r>
            <a:endParaRPr lang="en-US" dirty="0">
              <a:latin typeface="dm san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519" y="2517756"/>
            <a:ext cx="623455" cy="6234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519" y="3720207"/>
            <a:ext cx="683727" cy="6837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37193" y="5047987"/>
            <a:ext cx="704502" cy="7045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1983" y="4985659"/>
            <a:ext cx="801975" cy="8019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1983" y="2533925"/>
            <a:ext cx="552450" cy="552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1983" y="3679081"/>
            <a:ext cx="804595" cy="804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92282" cy="82389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6127" y="460415"/>
            <a:ext cx="4185999" cy="5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Tabele în HTML</a:t>
            </a:r>
          </a:p>
        </p:txBody>
      </p:sp>
      <p:sp>
        <p:nvSpPr>
          <p:cNvPr id="4" name="Text 1"/>
          <p:cNvSpPr/>
          <p:nvPr/>
        </p:nvSpPr>
        <p:spPr>
          <a:xfrm>
            <a:off x="5791201" y="1312506"/>
            <a:ext cx="8674100" cy="839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Tag-urile pentru tabele permit organizarea datelor în format grid. Elementele principale sunt TABLE, TR (rând), TH (celulă header) și TD (celulă obișnuită).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56127" y="2390497"/>
            <a:ext cx="167402" cy="209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01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156127" y="2652078"/>
            <a:ext cx="7804547" cy="2286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7" name="Text 4"/>
          <p:cNvSpPr/>
          <p:nvPr/>
        </p:nvSpPr>
        <p:spPr>
          <a:xfrm>
            <a:off x="6562527" y="2390497"/>
            <a:ext cx="2093000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TABLE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156127" y="2810550"/>
            <a:ext cx="7804547" cy="535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Definește tabelul. Acceptă atributul width cu valori numerice (pixeli) sau procentuale: width="500" sau width="60%"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156125" y="3583123"/>
            <a:ext cx="167402" cy="209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02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56125" y="3844704"/>
            <a:ext cx="7804547" cy="2286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1" name="Text 8"/>
          <p:cNvSpPr/>
          <p:nvPr/>
        </p:nvSpPr>
        <p:spPr>
          <a:xfrm>
            <a:off x="6562525" y="3594554"/>
            <a:ext cx="2093000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CAPTION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156125" y="4056873"/>
            <a:ext cx="7804547" cy="267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Adaugă o legendă tabelului pentru descriere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178146" y="4515026"/>
            <a:ext cx="167402" cy="209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03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584546" y="4524908"/>
            <a:ext cx="2093000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TR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178145" y="4968893"/>
            <a:ext cx="7804547" cy="267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Definește un rând în tabel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156124" y="5459945"/>
            <a:ext cx="167402" cy="209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04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6156124" y="5721526"/>
            <a:ext cx="7804547" cy="2286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9" name="Text 16"/>
          <p:cNvSpPr/>
          <p:nvPr/>
        </p:nvSpPr>
        <p:spPr>
          <a:xfrm>
            <a:off x="6562524" y="5459945"/>
            <a:ext cx="2093000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TH și TD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160453" y="5917868"/>
            <a:ext cx="8012747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TH pentru celule header, TD pentru celule obișnuite. Ambele acceptă atributul width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944881" y="6763656"/>
            <a:ext cx="8271073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ro-RO" sz="2000" noProof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Din păcate, fără CSS nu se poate obține mai mult ca aspect pentru tabele. </a:t>
            </a: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Opțional se pot folosi </a:t>
            </a:r>
            <a:r>
              <a:rPr lang="ro-RO" sz="2000" noProof="0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tag</a:t>
            </a:r>
            <a:r>
              <a:rPr lang="ro-RO" sz="2000" noProof="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-urile THEAD, TBODY și TFOOT pentru a delimita antetul, corpul și subsolul tabelului.</a:t>
            </a:r>
          </a:p>
        </p:txBody>
      </p:sp>
      <p:sp>
        <p:nvSpPr>
          <p:cNvPr id="22" name="Shape 7"/>
          <p:cNvSpPr/>
          <p:nvPr/>
        </p:nvSpPr>
        <p:spPr>
          <a:xfrm>
            <a:off x="6178147" y="4759137"/>
            <a:ext cx="7804547" cy="22860"/>
          </a:xfrm>
          <a:prstGeom prst="rect">
            <a:avLst/>
          </a:prstGeom>
          <a:solidFill>
            <a:srgbClr val="437066"/>
          </a:solidFill>
          <a:ln/>
        </p:spPr>
      </p:sp>
      <p:pic>
        <p:nvPicPr>
          <p:cNvPr id="2050" name="Picture 2" descr="Display Your Website Information Using Table Blocks | Create">
            <a:extLst>
              <a:ext uri="{FF2B5EF4-FFF2-40B4-BE49-F238E27FC236}">
                <a16:creationId xmlns:a16="http://schemas.microsoft.com/office/drawing/2014/main" id="{74BF9565-A64E-5E30-21D6-49837E7E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091"/>
            <a:ext cx="5492282" cy="28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3841" y="1887604"/>
            <a:ext cx="8639492" cy="626553"/>
          </a:xfrm>
          <a:prstGeom prst="rect">
            <a:avLst/>
          </a:prstGeom>
          <a:solidFill>
            <a:schemeClr val="bg1"/>
          </a:solidFill>
          <a:ln/>
        </p:spPr>
        <p:txBody>
          <a:bodyPr wrap="none" lIns="0" tIns="72000" rIns="0" bIns="0" rtlCol="0" anchor="t"/>
          <a:lstStyle/>
          <a:p>
            <a:pPr>
              <a:lnSpc>
                <a:spcPts val="4850"/>
              </a:lnSpc>
            </a:pPr>
            <a:r>
              <a:rPr lang="ro-RO" sz="3900" noProof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 Elementul IMG - Inserarea Imaginilor</a:t>
            </a:r>
          </a:p>
        </p:txBody>
      </p:sp>
      <p:sp>
        <p:nvSpPr>
          <p:cNvPr id="4" name="Text 1"/>
          <p:cNvSpPr/>
          <p:nvPr/>
        </p:nvSpPr>
        <p:spPr>
          <a:xfrm>
            <a:off x="740292" y="2822428"/>
            <a:ext cx="5167312" cy="1295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Elementul IMG permite inserarea unei imagini într-un document. Este un element inline și cere minim atributul </a:t>
            </a:r>
            <a:r>
              <a:rPr lang="en-US" i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src</a:t>
            </a: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, care specifică sursa imaginii.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07044" y="42942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Surse Locale</a:t>
            </a:r>
            <a:endParaRPr lang="en-US" sz="20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0173" y="46184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Fișierul se află pe același calculator: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0292" y="5016166"/>
            <a:ext cx="4292996" cy="487443"/>
          </a:xfrm>
          <a:prstGeom prst="roundRect">
            <a:avLst>
              <a:gd name="adj" fmla="val 4839"/>
            </a:avLst>
          </a:prstGeom>
          <a:solidFill>
            <a:srgbClr val="F2F2F2"/>
          </a:solidFill>
          <a:ln/>
        </p:spPr>
      </p:sp>
      <p:sp>
        <p:nvSpPr>
          <p:cNvPr id="9" name="Text 6"/>
          <p:cNvSpPr/>
          <p:nvPr/>
        </p:nvSpPr>
        <p:spPr>
          <a:xfrm>
            <a:off x="783908" y="5144632"/>
            <a:ext cx="5902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highlight>
                  <a:srgbClr val="F2F2F2"/>
                </a:highlight>
                <a:latin typeface="Consolas" panose="020B0609020204030204" pitchFamily="49" charset="0"/>
                <a:ea typeface="Consolas" pitchFamily="34" charset="-122"/>
                <a:cs typeface="Martel Sans" panose="020B0604020202020204" charset="0"/>
              </a:rPr>
              <a:t>&lt;img src="cale/nume_fisier"&gt;</a:t>
            </a:r>
            <a:endParaRPr lang="en-US" sz="2000" dirty="0">
              <a:latin typeface="Consolas" panose="020B0609020204030204" pitchFamily="49" charset="0"/>
              <a:cs typeface="Martel Sans" panose="020B06040202020202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98916" y="5655292"/>
            <a:ext cx="57526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Tipurile acceptate: jpg, jpeg, gif, png, svg, webp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07044" y="6208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Surse Remote</a:t>
            </a:r>
            <a:endParaRPr lang="en-US" sz="20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0173" y="6585409"/>
            <a:ext cx="41434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Sursa este specificată prin URL: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50173" y="6902949"/>
            <a:ext cx="4283114" cy="417373"/>
          </a:xfrm>
          <a:prstGeom prst="roundRect">
            <a:avLst>
              <a:gd name="adj" fmla="val 4839"/>
            </a:avLst>
          </a:prstGeom>
          <a:solidFill>
            <a:srgbClr val="F2F2F2"/>
          </a:solidFill>
          <a:ln/>
        </p:spPr>
      </p:sp>
      <p:sp>
        <p:nvSpPr>
          <p:cNvPr id="15" name="Text 12"/>
          <p:cNvSpPr/>
          <p:nvPr/>
        </p:nvSpPr>
        <p:spPr>
          <a:xfrm>
            <a:off x="776288" y="6951004"/>
            <a:ext cx="242486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2C3249"/>
                </a:solidFill>
                <a:highlight>
                  <a:srgbClr val="F2F2F2"/>
                </a:highlight>
                <a:latin typeface="Consolas" panose="020B0609020204030204" pitchFamily="49" charset="0"/>
                <a:ea typeface="Consolas" pitchFamily="34" charset="-122"/>
                <a:cs typeface="Martel Sans" panose="020B0604020202020204" charset="0"/>
              </a:rPr>
              <a:t>&lt;img src="URL"&gt;</a:t>
            </a:r>
          </a:p>
        </p:txBody>
      </p:sp>
      <p:sp>
        <p:nvSpPr>
          <p:cNvPr id="16" name="Text 13"/>
          <p:cNvSpPr/>
          <p:nvPr/>
        </p:nvSpPr>
        <p:spPr>
          <a:xfrm>
            <a:off x="750173" y="7385416"/>
            <a:ext cx="43278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Imaginea se încarcă de </a:t>
            </a:r>
            <a:r>
              <a:rPr lang="ro-RO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la o sursă din</a:t>
            </a: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 </a:t>
            </a:r>
            <a:r>
              <a:rPr lang="ro-RO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I</a:t>
            </a:r>
            <a:r>
              <a:rPr lang="en-US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nternet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17" name="Text 0"/>
          <p:cNvSpPr/>
          <p:nvPr/>
        </p:nvSpPr>
        <p:spPr>
          <a:xfrm>
            <a:off x="7475992" y="2641109"/>
            <a:ext cx="4857155" cy="588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Căi Relative și Absolute</a:t>
            </a:r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3311793"/>
            <a:ext cx="940951" cy="1545853"/>
          </a:xfrm>
          <a:prstGeom prst="rect">
            <a:avLst/>
          </a:prstGeom>
        </p:spPr>
      </p:pic>
      <p:sp>
        <p:nvSpPr>
          <p:cNvPr id="19" name="Text 1"/>
          <p:cNvSpPr/>
          <p:nvPr/>
        </p:nvSpPr>
        <p:spPr>
          <a:xfrm>
            <a:off x="7552253" y="3356225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Cale Relativă</a:t>
            </a:r>
            <a:endParaRPr lang="en-US" sz="2000" b="1" dirty="0">
              <a:latin typeface="dm sans"/>
              <a:cs typeface="Martel Sans" panose="020B0604020202020204" charset="0"/>
            </a:endParaRPr>
          </a:p>
        </p:txBody>
      </p:sp>
      <p:sp>
        <p:nvSpPr>
          <p:cNvPr id="20" name="Text 2"/>
          <p:cNvSpPr/>
          <p:nvPr/>
        </p:nvSpPr>
        <p:spPr>
          <a:xfrm>
            <a:off x="7552252" y="3725450"/>
            <a:ext cx="6564037" cy="953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Referire relativ la poziția curentă. Exemple: "logo.png", "smallpic/arrow.png", "../pics/landscape.jpg"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1" name="Text 3"/>
          <p:cNvSpPr/>
          <p:nvPr/>
        </p:nvSpPr>
        <p:spPr>
          <a:xfrm>
            <a:off x="7552253" y="4453892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Avantaj: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 Funcționează la </a:t>
            </a:r>
            <a:r>
              <a:rPr lang="ro-RO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por</a:t>
            </a:r>
            <a:r>
              <a:rPr lang="en-US" sz="2000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tarea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 proiectului</a:t>
            </a:r>
            <a:endParaRPr lang="en-US" sz="2000" dirty="0">
              <a:latin typeface="dm sans"/>
              <a:cs typeface="Martel Sans" panose="020B0604020202020204" charset="0"/>
            </a:endParaRPr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598" y="4950085"/>
            <a:ext cx="940951" cy="1498282"/>
          </a:xfrm>
          <a:prstGeom prst="rect">
            <a:avLst/>
          </a:prstGeom>
        </p:spPr>
      </p:pic>
      <p:sp>
        <p:nvSpPr>
          <p:cNvPr id="23" name="Text 4"/>
          <p:cNvSpPr/>
          <p:nvPr/>
        </p:nvSpPr>
        <p:spPr>
          <a:xfrm>
            <a:off x="7552252" y="4990560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Simboluri Speciale</a:t>
            </a:r>
          </a:p>
        </p:txBody>
      </p:sp>
      <p:sp>
        <p:nvSpPr>
          <p:cNvPr id="24" name="Text 5"/>
          <p:cNvSpPr/>
          <p:nvPr/>
        </p:nvSpPr>
        <p:spPr>
          <a:xfrm>
            <a:off x="7502803" y="5306817"/>
            <a:ext cx="6215120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./ = directorul curent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5" name="Text 6"/>
          <p:cNvSpPr/>
          <p:nvPr/>
        </p:nvSpPr>
        <p:spPr>
          <a:xfrm>
            <a:off x="7502803" y="5671456"/>
            <a:ext cx="6215120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../ = directorul cu un nivel deasupra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sp>
        <p:nvSpPr>
          <p:cNvPr id="26" name="Text 7"/>
          <p:cNvSpPr/>
          <p:nvPr/>
        </p:nvSpPr>
        <p:spPr>
          <a:xfrm>
            <a:off x="7502803" y="6048467"/>
            <a:ext cx="6215120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anose="020B0604020202020204" charset="0"/>
              </a:rPr>
              <a:t>/ = separator pentru căi</a:t>
            </a:r>
            <a:endParaRPr lang="en-US" dirty="0">
              <a:latin typeface="dm sans"/>
              <a:cs typeface="Martel Sans" panose="020B0604020202020204" charset="0"/>
            </a:endParaRPr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599" y="6558113"/>
            <a:ext cx="940951" cy="1498283"/>
          </a:xfrm>
          <a:prstGeom prst="rect">
            <a:avLst/>
          </a:prstGeom>
        </p:spPr>
      </p:pic>
      <p:sp>
        <p:nvSpPr>
          <p:cNvPr id="28" name="Text 8"/>
          <p:cNvSpPr/>
          <p:nvPr/>
        </p:nvSpPr>
        <p:spPr>
          <a:xfrm>
            <a:off x="7552253" y="6558113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Cale Absolută</a:t>
            </a:r>
          </a:p>
        </p:txBody>
      </p:sp>
      <p:sp>
        <p:nvSpPr>
          <p:cNvPr id="29" name="Text 9"/>
          <p:cNvSpPr/>
          <p:nvPr/>
        </p:nvSpPr>
        <p:spPr>
          <a:xfrm>
            <a:off x="7552252" y="6897686"/>
            <a:ext cx="6215120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Calea completă: </a:t>
            </a:r>
            <a:r>
              <a:rPr lang="ro-RO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D</a:t>
            </a: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:/proiectWeb/html/arrow.png</a:t>
            </a:r>
            <a:endParaRPr lang="en-US" dirty="0">
              <a:latin typeface="dm sans"/>
            </a:endParaRPr>
          </a:p>
        </p:txBody>
      </p:sp>
      <p:sp>
        <p:nvSpPr>
          <p:cNvPr id="30" name="Text 10"/>
          <p:cNvSpPr/>
          <p:nvPr/>
        </p:nvSpPr>
        <p:spPr>
          <a:xfrm>
            <a:off x="7552253" y="7866539"/>
            <a:ext cx="6509504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B05B5C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Evitați!</a:t>
            </a:r>
            <a:r>
              <a:rPr lang="en-US" sz="145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450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Nu funcționează la </a:t>
            </a:r>
            <a:r>
              <a:rPr lang="ro-RO" sz="1450" b="1" dirty="0" err="1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portare</a:t>
            </a:r>
            <a:endParaRPr lang="en-US" sz="1450" b="1" dirty="0">
              <a:latin typeface="dm sans"/>
            </a:endParaRPr>
          </a:p>
        </p:txBody>
      </p:sp>
      <p:sp>
        <p:nvSpPr>
          <p:cNvPr id="31" name="Text 11"/>
          <p:cNvSpPr/>
          <p:nvPr/>
        </p:nvSpPr>
        <p:spPr>
          <a:xfrm>
            <a:off x="7552253" y="7241900"/>
            <a:ext cx="6659047" cy="602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Modul de referire relativ este recomandat pentru că permite mutarea întregului proiect fără probleme de funcționare.</a:t>
            </a:r>
            <a:endParaRPr lang="en-US" sz="1450" dirty="0">
              <a:latin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8505" y="454819"/>
            <a:ext cx="7432119" cy="509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Atribute pentru Dimensionarea Imaginilor</a:t>
            </a:r>
          </a:p>
        </p:txBody>
      </p:sp>
      <p:sp>
        <p:nvSpPr>
          <p:cNvPr id="4" name="Text 1"/>
          <p:cNvSpPr/>
          <p:nvPr/>
        </p:nvSpPr>
        <p:spPr>
          <a:xfrm>
            <a:off x="6056947" y="1208723"/>
            <a:ext cx="7839789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Deși este afișat inline, elementul IMG admite atributele </a:t>
            </a:r>
            <a:r>
              <a:rPr lang="en-US" sz="2000" i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width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și </a:t>
            </a:r>
            <a:r>
              <a:rPr lang="en-US" sz="2000" i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height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care stabilesc lățimea și înălțimea imaginii.</a:t>
            </a:r>
            <a:endParaRPr lang="en-US" sz="2000" dirty="0">
              <a:latin typeface="dm san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56947" y="1913573"/>
            <a:ext cx="7839789" cy="1429777"/>
          </a:xfrm>
          <a:prstGeom prst="roundRect">
            <a:avLst>
              <a:gd name="adj" fmla="val 3002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242804" y="2087272"/>
            <a:ext cx="2037993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Ambele Dimensiuni</a:t>
            </a:r>
            <a:endParaRPr lang="en-US" sz="2000" dirty="0">
              <a:latin typeface="dm sans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146127" y="2438387"/>
            <a:ext cx="7051613" cy="451686"/>
          </a:xfrm>
          <a:prstGeom prst="roundRect">
            <a:avLst>
              <a:gd name="adj" fmla="val 2382"/>
            </a:avLst>
          </a:prstGeom>
          <a:solidFill>
            <a:srgbClr val="F2F2F2"/>
          </a:solidFill>
          <a:ln/>
        </p:spPr>
      </p:sp>
      <p:sp>
        <p:nvSpPr>
          <p:cNvPr id="9" name="Text 6"/>
          <p:cNvSpPr/>
          <p:nvPr/>
        </p:nvSpPr>
        <p:spPr>
          <a:xfrm>
            <a:off x="6268900" y="2558157"/>
            <a:ext cx="7018020" cy="260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highlight>
                  <a:srgbClr val="F2F2F2"/>
                </a:highlight>
                <a:latin typeface="Consolas" panose="020B0609020204030204" pitchFamily="49" charset="0"/>
                <a:ea typeface="Consolas" pitchFamily="34" charset="-122"/>
                <a:cs typeface="Consolas" pitchFamily="34" charset="-120"/>
              </a:rPr>
              <a:t>&lt;img src="path/fisier" width="300" height="200"&gt;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42804" y="3023844"/>
            <a:ext cx="4729996" cy="255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Stabilește explicit ambele dimensiuni</a:t>
            </a:r>
            <a:endParaRPr lang="en-US" dirty="0">
              <a:latin typeface="dm sans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056946" y="3566833"/>
            <a:ext cx="7839789" cy="1329828"/>
          </a:xfrm>
          <a:prstGeom prst="roundRect">
            <a:avLst>
              <a:gd name="adj" fmla="val 3002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19888" y="3710952"/>
            <a:ext cx="4121817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Doar Lățimea</a:t>
            </a:r>
            <a:endParaRPr lang="en-US" sz="2000" dirty="0">
              <a:latin typeface="dm sans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123327" y="4090597"/>
            <a:ext cx="5370174" cy="411993"/>
          </a:xfrm>
          <a:prstGeom prst="roundRect">
            <a:avLst>
              <a:gd name="adj" fmla="val 3193"/>
            </a:avLst>
          </a:prstGeom>
          <a:solidFill>
            <a:srgbClr val="F2F2F2"/>
          </a:solidFill>
          <a:ln/>
        </p:spPr>
      </p:sp>
      <p:sp>
        <p:nvSpPr>
          <p:cNvPr id="15" name="Text 12"/>
          <p:cNvSpPr/>
          <p:nvPr/>
        </p:nvSpPr>
        <p:spPr>
          <a:xfrm>
            <a:off x="6242804" y="4182252"/>
            <a:ext cx="6384878" cy="307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highlight>
                  <a:srgbClr val="F2F2F2"/>
                </a:highlight>
                <a:latin typeface="Consolas" panose="020B0609020204030204" pitchFamily="49" charset="0"/>
                <a:ea typeface="Consolas" pitchFamily="34" charset="-122"/>
                <a:cs typeface="Consolas" pitchFamily="34" charset="-120"/>
              </a:rPr>
              <a:t>&lt;img src="path/fisier" width="300"&gt;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203704" y="4571800"/>
            <a:ext cx="7011447" cy="261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Înălțimea devine AUTO și păstrează raportul W/H</a:t>
            </a:r>
            <a:endParaRPr lang="en-US" dirty="0">
              <a:latin typeface="dm sans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056947" y="5062511"/>
            <a:ext cx="7839789" cy="1458951"/>
          </a:xfrm>
          <a:prstGeom prst="roundRect">
            <a:avLst>
              <a:gd name="adj" fmla="val 3390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257448" y="5195854"/>
            <a:ext cx="2037993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Doar Înălțimea</a:t>
            </a:r>
            <a:endParaRPr lang="en-US" sz="2000" dirty="0">
              <a:latin typeface="dm sans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6134778" y="5567418"/>
            <a:ext cx="5390952" cy="409201"/>
          </a:xfrm>
          <a:prstGeom prst="roundRect">
            <a:avLst>
              <a:gd name="adj" fmla="val 8939"/>
            </a:avLst>
          </a:prstGeom>
          <a:solidFill>
            <a:srgbClr val="F2F2F2"/>
          </a:solidFill>
          <a:ln/>
        </p:spPr>
      </p:sp>
      <p:sp>
        <p:nvSpPr>
          <p:cNvPr id="21" name="Text 18"/>
          <p:cNvSpPr/>
          <p:nvPr/>
        </p:nvSpPr>
        <p:spPr>
          <a:xfrm>
            <a:off x="6242804" y="5630165"/>
            <a:ext cx="7158276" cy="343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C3249"/>
                </a:solidFill>
                <a:highlight>
                  <a:srgbClr val="F2F2F2"/>
                </a:highlight>
                <a:latin typeface="Consolas" panose="020B0609020204030204" pitchFamily="49" charset="0"/>
                <a:ea typeface="Consolas" pitchFamily="34" charset="-122"/>
                <a:cs typeface="Consolas" pitchFamily="34" charset="-120"/>
              </a:rPr>
              <a:t>&lt;img src="path/fisier" height="200"&gt;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203704" y="6078060"/>
            <a:ext cx="7468076" cy="219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Lățimea se stabilește automat</a:t>
            </a:r>
            <a:endParaRPr lang="en-US" dirty="0">
              <a:latin typeface="dm sans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6056947" y="6560700"/>
            <a:ext cx="7839789" cy="1376800"/>
          </a:xfrm>
          <a:prstGeom prst="roundRect">
            <a:avLst>
              <a:gd name="adj" fmla="val 5640"/>
            </a:avLst>
          </a:prstGeom>
          <a:solidFill>
            <a:srgbClr val="CFE2DE"/>
          </a:solidFill>
          <a:ln/>
        </p:spPr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78" y="6789420"/>
            <a:ext cx="419038" cy="335280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6586655" y="6764417"/>
            <a:ext cx="7418211" cy="782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Recomandare:</a:t>
            </a:r>
            <a:r>
              <a:rPr lang="en-US" dirty="0">
                <a:solidFill>
                  <a:srgbClr val="000000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Nu redimensionați dramatic imaginile în navigator (ex: 1000x750px la 200x150px). Imaginile mari se încarcă greu și consumă resurse. Ajustări de 20-30% sunt acceptabile. Pentru versiuni diferite, folosiți surse separate.</a:t>
            </a:r>
            <a:endParaRPr lang="en-US" dirty="0">
              <a:latin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9016"/>
            <a:ext cx="63163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Atributul ALT </a:t>
            </a:r>
            <a:r>
              <a:rPr lang="en-US" sz="30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și</a:t>
            </a:r>
            <a:r>
              <a:rPr lang="en-US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 </a:t>
            </a:r>
            <a:r>
              <a:rPr lang="ro-RO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b</a:t>
            </a:r>
            <a:r>
              <a:rPr lang="en-US" sz="30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une</a:t>
            </a:r>
            <a:r>
              <a:rPr lang="en-US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 </a:t>
            </a:r>
            <a:r>
              <a:rPr lang="ro-RO" sz="3000" dirty="0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p</a:t>
            </a:r>
            <a:r>
              <a:rPr lang="en-US" sz="3000" dirty="0" err="1">
                <a:solidFill>
                  <a:srgbClr val="272D45"/>
                </a:solidFill>
                <a:latin typeface="dm sans"/>
                <a:ea typeface="Kanit Light" pitchFamily="34" charset="-122"/>
                <a:cs typeface="Martel Sans" panose="020B0604020202020204" charset="0"/>
              </a:rPr>
              <a:t>ractici</a:t>
            </a:r>
            <a:endParaRPr lang="en-US" sz="3000" dirty="0">
              <a:solidFill>
                <a:srgbClr val="272D45"/>
              </a:solidFill>
              <a:latin typeface="dm sans"/>
              <a:ea typeface="Kanit Light" pitchFamily="34" charset="-122"/>
              <a:cs typeface="Martel Sans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815108"/>
            <a:ext cx="3865674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Importanța Atributului ALT</a:t>
            </a:r>
            <a:endParaRPr lang="en-US" sz="2400" b="1" dirty="0">
              <a:latin typeface="dm san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1" y="2323624"/>
            <a:ext cx="7486610" cy="6412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Atributul ALT conține o descriere a conținutului imaginii și este esențial pentru:</a:t>
            </a:r>
            <a:endParaRPr lang="en-US" sz="2000" dirty="0">
              <a:latin typeface="dm sans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074005"/>
            <a:ext cx="5227393" cy="3206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Motoarele de căutare - îmbunătățește SEO</a:t>
            </a:r>
            <a:endParaRPr lang="en-US" sz="2000" dirty="0">
              <a:latin typeface="dm sans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460958"/>
            <a:ext cx="6060955" cy="3206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Persoanele cu deficiențe de vedere - accesibilitate</a:t>
            </a:r>
            <a:endParaRPr lang="en-US" sz="2000" dirty="0">
              <a:latin typeface="dm san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847911"/>
            <a:ext cx="4491614" cy="3206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Afișare când imaginea nu se încarcă</a:t>
            </a:r>
            <a:endParaRPr lang="en-US" sz="2000" dirty="0">
              <a:latin typeface="dm sans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344045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Notă:</a:t>
            </a: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 Utilizarea ALT anulează efectul WIDTH și HEIGHT pentru imaginile ce nu pot fi afișate.</a:t>
            </a:r>
            <a:endParaRPr lang="en-US" sz="2000" dirty="0">
              <a:latin typeface="dm sans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177482"/>
            <a:ext cx="4970913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D45"/>
                </a:solidFill>
                <a:latin typeface="dm sans"/>
                <a:ea typeface="Kanit Light" pitchFamily="34" charset="-122"/>
                <a:cs typeface="Kanit Light" pitchFamily="34" charset="-120"/>
              </a:rPr>
              <a:t>Stabilirea Dimensiunilor în Layout</a:t>
            </a:r>
            <a:endParaRPr lang="en-US" sz="2400" b="1" dirty="0">
              <a:latin typeface="dm san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5685998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dm sans"/>
                <a:ea typeface="Martel Sans" pitchFamily="34" charset="-122"/>
                <a:cs typeface="Martel Sans" pitchFamily="34" charset="-120"/>
              </a:rPr>
              <a:t>Stabilirea dimensiunilor este importantă în faza de definire a aspectului paginii (layout), când imaginile nu sunt disponibile dar trebuie să li se rezerve spațiul necesar.</a:t>
            </a:r>
            <a:endParaRPr lang="en-US" sz="2000" dirty="0">
              <a:latin typeface="dm sans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839992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2015</Words>
  <Application>Microsoft Office PowerPoint</Application>
  <PresentationFormat>Custom</PresentationFormat>
  <Paragraphs>237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Consolas</vt:lpstr>
      <vt:lpstr>Arial</vt:lpstr>
      <vt:lpstr>Kanit Light</vt:lpstr>
      <vt:lpstr>DM Sans</vt:lpstr>
      <vt:lpstr>Martel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Doru</dc:creator>
  <cp:lastModifiedBy>Doru E</cp:lastModifiedBy>
  <cp:revision>15</cp:revision>
  <dcterms:created xsi:type="dcterms:W3CDTF">2025-11-17T08:41:34Z</dcterms:created>
  <dcterms:modified xsi:type="dcterms:W3CDTF">2025-11-17T16:20:32Z</dcterms:modified>
</cp:coreProperties>
</file>